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5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5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56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57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58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59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74" r:id="rId2"/>
    <p:sldId id="335" r:id="rId3"/>
    <p:sldId id="336" r:id="rId4"/>
    <p:sldId id="337" r:id="rId5"/>
    <p:sldId id="348" r:id="rId6"/>
    <p:sldId id="361" r:id="rId7"/>
    <p:sldId id="411" r:id="rId8"/>
    <p:sldId id="386" r:id="rId9"/>
    <p:sldId id="449" r:id="rId10"/>
    <p:sldId id="450" r:id="rId11"/>
    <p:sldId id="452" r:id="rId12"/>
    <p:sldId id="340" r:id="rId13"/>
    <p:sldId id="267" r:id="rId14"/>
    <p:sldId id="417" r:id="rId15"/>
    <p:sldId id="415" r:id="rId16"/>
    <p:sldId id="385" r:id="rId17"/>
    <p:sldId id="392" r:id="rId18"/>
    <p:sldId id="376" r:id="rId19"/>
    <p:sldId id="418" r:id="rId20"/>
    <p:sldId id="472" r:id="rId21"/>
    <p:sldId id="419" r:id="rId22"/>
    <p:sldId id="420" r:id="rId23"/>
    <p:sldId id="423" r:id="rId24"/>
    <p:sldId id="426" r:id="rId25"/>
    <p:sldId id="424" r:id="rId26"/>
    <p:sldId id="427" r:id="rId27"/>
    <p:sldId id="484" r:id="rId28"/>
    <p:sldId id="455" r:id="rId29"/>
    <p:sldId id="485" r:id="rId30"/>
    <p:sldId id="486" r:id="rId31"/>
    <p:sldId id="454" r:id="rId32"/>
    <p:sldId id="487" r:id="rId33"/>
    <p:sldId id="456" r:id="rId34"/>
    <p:sldId id="488" r:id="rId35"/>
    <p:sldId id="458" r:id="rId36"/>
    <p:sldId id="457" r:id="rId37"/>
    <p:sldId id="489" r:id="rId38"/>
    <p:sldId id="492" r:id="rId39"/>
    <p:sldId id="491" r:id="rId40"/>
    <p:sldId id="483" r:id="rId41"/>
    <p:sldId id="490" r:id="rId42"/>
    <p:sldId id="459" r:id="rId43"/>
    <p:sldId id="470" r:id="rId44"/>
    <p:sldId id="463" r:id="rId45"/>
    <p:sldId id="475" r:id="rId46"/>
    <p:sldId id="471" r:id="rId47"/>
    <p:sldId id="494" r:id="rId48"/>
    <p:sldId id="469" r:id="rId49"/>
    <p:sldId id="473" r:id="rId50"/>
    <p:sldId id="493" r:id="rId51"/>
    <p:sldId id="474" r:id="rId52"/>
    <p:sldId id="341" r:id="rId53"/>
    <p:sldId id="321" r:id="rId54"/>
    <p:sldId id="438" r:id="rId55"/>
    <p:sldId id="439" r:id="rId56"/>
    <p:sldId id="440" r:id="rId57"/>
    <p:sldId id="447" r:id="rId58"/>
    <p:sldId id="451" r:id="rId59"/>
    <p:sldId id="453" r:id="rId60"/>
    <p:sldId id="441" r:id="rId61"/>
    <p:sldId id="435" r:id="rId62"/>
    <p:sldId id="434" r:id="rId63"/>
    <p:sldId id="437" r:id="rId64"/>
    <p:sldId id="436" r:id="rId65"/>
    <p:sldId id="421" r:id="rId66"/>
    <p:sldId id="422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468F3-3D32-40E7-959C-0E3F585A53E5}" v="7" dt="2023-07-25T12:31:43.3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92134" autoAdjust="0"/>
  </p:normalViewPr>
  <p:slideViewPr>
    <p:cSldViewPr snapToGrid="0">
      <p:cViewPr>
        <p:scale>
          <a:sx n="83" d="100"/>
          <a:sy n="83" d="100"/>
        </p:scale>
        <p:origin x="6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9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2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8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9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0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3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4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16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3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47:51.240" idx="5">
    <p:pos x="10" y="10"/>
    <p:text>Общая стоимость проекта составила 228 554 рублей. Наибольшие затраты связаны с настройкой системы товароучёта и разработкой дополнительного функционала интернет-магазина. Эти инвестиции необходимы для обеспечения надёжности и эффективности работы системы.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7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8T23:27:37.797" idx="8">
    <p:pos x="10" y="10"/>
    <p:text>Проект состоит из нескольких этапов. На первом этапе проводится анализ предметной области, сбор требований и моделирование бизнес-процессов. Далее идет планирование сроков и ресурсов. На следующем этапе разрабатывается архитектура интернет-магазина и системы учета. После этого выполняется программирование, настройка товароучета, тестирование и ввод в эксплуатацию. Вся структура проекта представлена на рисунках 1-3.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EF36D-5392-494B-8EE5-0C71957C4DB3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1B75-A381-417A-9029-7C47C305C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42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17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99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F16CA-59B3-47C9-B917-E6B6A874A7D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9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1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41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57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779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047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47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757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00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314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423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508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843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593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492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611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109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14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99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19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65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55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4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886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4972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148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776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529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74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512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47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75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455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028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963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102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1253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905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210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85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067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196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598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045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296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8772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916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7400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459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403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2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8574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7027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297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8596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0720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465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85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49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83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66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C6BB0-53A1-2096-99E6-F3054E1BA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C7FDAC-36AC-FC75-84B6-C8F2D115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5071D8-8588-96DD-BCE6-33673FB9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0C4AB-CDF4-FC40-87A5-ECFF1F7B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C278C-FDD1-8483-E3C6-9C0AABB4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DE54D-9283-5D61-A774-6A9D9908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2E804-FEB0-6388-79BF-06B35264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64573-71B6-C728-3CAD-C3259F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9249F-54DA-43DE-8A94-66E1B389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639AF-E411-3F23-DB9D-7DB0F02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5A9B7-988F-E99D-CADD-19DA1D1CB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D1CAC-2FFD-3D8D-F781-B65D2315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322D54-B6A1-5ED2-4799-7F7D02BB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51985D-92B7-B969-2298-AB57B843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01663-81BD-589F-88AC-4854846F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86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52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AD9FF-E562-7383-BD9E-67B6B49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FF59-3DEB-09F5-195A-80053FAD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A3C69-C3D6-9C11-23E5-6296D2B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BA1D0-3F43-0702-4123-4B29CE34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9ACA2-C919-F52E-E57E-782C155F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13654-7CED-2C2C-70DE-97ADF11D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FAC15-6F85-1E60-4FBC-60B8C78D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39F3CF-6418-B608-CDDD-6B9D342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4292F-0C41-F881-A4A1-85CA3CD7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5EE224-07BD-058E-FB2D-C6C5DA9C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5B25E-274F-8772-73CC-4CB887D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44636-214C-8E24-4BCD-EEDCBC3CD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B0F7EB-C9F1-E09B-9A1A-13B4B556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31A51-C6F6-E46C-63D0-238CACD9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9F526-C331-8680-E5A5-013A7881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5D3F-5F49-A3D0-6216-A6F3DE9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1D64C-D7F0-B7B1-B463-0B8AEAC0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EB5F7-D558-C668-2495-513182EF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7F86F9-D7A0-8A87-10F6-6DBB6741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32509-F129-E5DE-D2FC-4A36C7AFC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40919F-AF50-169B-7624-3E480ED8D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3EAF31-4B88-7920-B3DD-B4AB3217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279AB-895B-B6FF-9656-0CCF400E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FDE-D548-1A31-46FD-495D28A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434C1-CC6F-6B39-CA25-86136F2D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E93B24-7409-E405-0201-0EE5D1D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752C1-7ABA-39B4-EC36-D0ECE0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9350A-804C-459D-FF38-CA4F01C5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6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860EC6-1855-BFA7-A4C4-2B02157E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31DB46-931D-4BA9-5596-FE1969B3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882A1-DB5D-CE51-88E7-206868FC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B3B44-0533-9784-7CBA-192EFFEF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A82B12-3446-B26F-7781-16868F32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8104-2331-311B-C001-731E1F0A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0E211-0C22-05A6-8E72-D027E08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89A64-C6E1-D04F-C3C4-5BC472CD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D034-F123-C890-6DEB-AF35C38D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69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41CF-F0E1-40E8-9EC0-C2A4F39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474C83-D652-6013-788A-E0BFD2D4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129BC-4C8F-EE7A-9DCB-F05A63C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5848E-60D9-BFDA-1080-5C1E4DBE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32E82-1814-609B-2F2B-BF18445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FE8DB2-CE29-80C3-DE70-C22F0FA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87CF-4105-7365-B13F-73CE1DD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AC118-8A41-184C-0AE1-798BE4F6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F7889-B520-AEA7-CC75-9E3CD0FD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C241-C68E-4C29-AD68-C987DF4AC64A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ECE64-EBF6-ED66-32B8-B12D5C37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90CE8-8A6E-C326-E3E3-1FF468F7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D419-340B-45D3-AB4B-8E129C35E0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8.xml"/><Relationship Id="rId4" Type="http://schemas.openxmlformats.org/officeDocument/2006/relationships/image" Target="../media/image4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9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0.xml"/><Relationship Id="rId4" Type="http://schemas.openxmlformats.org/officeDocument/2006/relationships/image" Target="../media/image4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1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3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4.xml"/><Relationship Id="rId4" Type="http://schemas.openxmlformats.org/officeDocument/2006/relationships/image" Target="../media/image4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16839" y="-520969"/>
            <a:ext cx="2642135" cy="12298684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89" t="5308" r="36158" b="40926"/>
          <a:stretch/>
        </p:blipFill>
        <p:spPr>
          <a:xfrm>
            <a:off x="7655168" y="0"/>
            <a:ext cx="4536831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290429" y="1378765"/>
            <a:ext cx="5354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Защита ВКР: Разработка </a:t>
            </a:r>
          </a:p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интернет-магазина </a:t>
            </a:r>
          </a:p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для ИП Туровец А. В. </a:t>
            </a:r>
          </a:p>
          <a:p>
            <a:pPr lvl="0"/>
            <a:r>
              <a:rPr lang="ru-RU" sz="3000" b="1" dirty="0">
                <a:solidFill>
                  <a:srgbClr val="023A84"/>
                </a:solidFill>
                <a:latin typeface="Montserrat" pitchFamily="2" charset="0"/>
                <a:ea typeface="Roboto" pitchFamily="2" charset="0"/>
                <a:sym typeface="Calibri"/>
              </a:rPr>
              <a:t>г. Владивосток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E487F-1BF9-C199-AD76-E523864CD9E1}"/>
              </a:ext>
            </a:extLst>
          </p:cNvPr>
          <p:cNvSpPr txBox="1"/>
          <p:nvPr/>
        </p:nvSpPr>
        <p:spPr>
          <a:xfrm>
            <a:off x="663138" y="4864042"/>
            <a:ext cx="7385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Руководитель: </a:t>
            </a:r>
            <a:endParaRPr lang="ru-RU" dirty="0"/>
          </a:p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Шувалова Елена Ильинична</a:t>
            </a:r>
            <a:endParaRPr lang="ru-RU" dirty="0"/>
          </a:p>
          <a:p>
            <a:endParaRPr lang="ru-RU" dirty="0">
              <a:solidFill>
                <a:schemeClr val="bg1"/>
              </a:solidFill>
              <a:latin typeface="Montserrat" pitchFamily="2" charset="0"/>
            </a:endParaRPr>
          </a:p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Работу выполнил студент группы Б9121-09.03.03 ПИЭ:</a:t>
            </a:r>
            <a:endParaRPr lang="ru-RU" dirty="0"/>
          </a:p>
          <a:p>
            <a:r>
              <a:rPr lang="ru-RU" dirty="0">
                <a:solidFill>
                  <a:schemeClr val="bg1"/>
                </a:solidFill>
                <a:latin typeface="Montserrat" pitchFamily="2" charset="0"/>
              </a:rPr>
              <a:t>Туровец Владислав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Достаточно ли информации о характеристиках и наличии товаров в магазине?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7648AB-F1C8-3D4F-9468-23FD22C79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06" y="1571718"/>
            <a:ext cx="8143187" cy="49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Если бы у магазина появился сайт с возможностью доставки, как бы вы к этому отнеслись?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2F443-558F-CF46-BA36-707FF54B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048" y="1571788"/>
            <a:ext cx="8098295" cy="48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8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3362362" y="221534"/>
            <a:ext cx="5467271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Проблемы, с которыми сталкивается ИП Туровец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561527" y="1419749"/>
            <a:ext cx="9068940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Низкий уровень продаж из-за отсутствия онлайн-канала сбыта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Потеря клиентов, предпочитающих дистанционное оформление заказов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Повышенные операционные издержки на учёт и обработку данных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Замедленное принятие управленческих решений из-за нехватки актуальной информации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Ограниченный контроль над товарооборотом между торговыми точками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Снижение конкурентоспособности из-за использования устаревших ИТ-решений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58675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684337" name="Google Shape;106;p15"/>
          <p:cNvSpPr txBox="1"/>
          <p:nvPr/>
        </p:nvSpPr>
        <p:spPr bwMode="auto">
          <a:xfrm>
            <a:off x="11869962" y="6481143"/>
            <a:ext cx="309232" cy="37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49" tIns="36424" rIns="72849" bIns="36424" anchor="ctr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fld id="{2F50DA5F-84CF-840D-3856-947913409AFA}" type="slidenum">
              <a:rPr lang="ru" sz="1000">
                <a:latin typeface="Arial"/>
                <a:ea typeface="Montserrat"/>
                <a:cs typeface="Montserrat"/>
              </a:rPr>
              <a:t>13</a:t>
            </a:fld>
            <a:endParaRPr lang="ru" sz="1000">
              <a:latin typeface="Arial"/>
              <a:ea typeface="Montserrat"/>
              <a:cs typeface="Montserrat"/>
            </a:endParaRPr>
          </a:p>
        </p:txBody>
      </p:sp>
      <p:sp>
        <p:nvSpPr>
          <p:cNvPr id="822164600" name="Google Shape;161;p17"/>
          <p:cNvSpPr txBox="1"/>
          <p:nvPr/>
        </p:nvSpPr>
        <p:spPr bwMode="auto">
          <a:xfrm>
            <a:off x="467770" y="3929895"/>
            <a:ext cx="3401559" cy="114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Liberation Sans"/>
                <a:ea typeface="Liberation Sans"/>
                <a:cs typeface="Liberation Sans"/>
              </a:rPr>
              <a:t>Облачный, поддержка </a:t>
            </a:r>
            <a:r>
              <a:rPr lang="ru-RU" dirty="0" err="1">
                <a:latin typeface="Liberation Sans"/>
                <a:ea typeface="Liberation Sans"/>
                <a:cs typeface="Liberation Sans"/>
              </a:rPr>
              <a:t>маркетплейсов</a:t>
            </a:r>
            <a:r>
              <a:rPr lang="ru-RU" dirty="0">
                <a:latin typeface="Liberation Sans"/>
                <a:ea typeface="Liberation Sans"/>
                <a:cs typeface="Liberation Sans"/>
              </a:rPr>
              <a:t>, маркировка, требуется подписка</a:t>
            </a:r>
          </a:p>
        </p:txBody>
      </p:sp>
      <p:sp>
        <p:nvSpPr>
          <p:cNvPr id="604214461" name="Google Shape;157;p17"/>
          <p:cNvSpPr/>
          <p:nvPr/>
        </p:nvSpPr>
        <p:spPr bwMode="auto">
          <a:xfrm>
            <a:off x="467645" y="3372400"/>
            <a:ext cx="1724079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 err="1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МойСклад</a:t>
            </a:r>
            <a:r>
              <a:rPr lang="ru-RU" sz="2000" b="1" spc="100" dirty="0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: </a:t>
            </a:r>
            <a:endParaRPr sz="2000" spc="100" dirty="0">
              <a:latin typeface="Liberation Sans"/>
              <a:cs typeface="Liberation Sans"/>
            </a:endParaRPr>
          </a:p>
        </p:txBody>
      </p:sp>
      <p:sp>
        <p:nvSpPr>
          <p:cNvPr id="1490656976" name="Google Shape;157;p17"/>
          <p:cNvSpPr/>
          <p:nvPr/>
        </p:nvSpPr>
        <p:spPr bwMode="auto">
          <a:xfrm>
            <a:off x="4652103" y="3367404"/>
            <a:ext cx="201660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ru-RU" sz="2000" b="1" spc="100" dirty="0">
                <a:solidFill>
                  <a:srgbClr val="3C90DC"/>
                </a:solidFill>
                <a:latin typeface="Liberation Sans"/>
                <a:ea typeface="Liberation Sans"/>
                <a:cs typeface="Liberation Sans"/>
              </a:rPr>
              <a:t>1С:Розница: </a:t>
            </a:r>
            <a:endParaRPr sz="2000" spc="100" dirty="0">
              <a:latin typeface="Liberation Sans"/>
              <a:cs typeface="Liberation Sans"/>
            </a:endParaRPr>
          </a:p>
        </p:txBody>
      </p:sp>
      <p:sp>
        <p:nvSpPr>
          <p:cNvPr id="1763421306" name="Google Shape;161;p17"/>
          <p:cNvSpPr txBox="1"/>
          <p:nvPr/>
        </p:nvSpPr>
        <p:spPr bwMode="auto">
          <a:xfrm>
            <a:off x="4646810" y="3929895"/>
            <a:ext cx="3188431" cy="146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Л</a:t>
            </a:r>
            <a:r>
              <a:rPr lang="ru-RU" b="0" i="0" u="none" dirty="0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окальное ПО, хорошо работает с ККТ, нет встроенного интернет-магазина</a:t>
            </a:r>
          </a:p>
        </p:txBody>
      </p:sp>
      <p:sp>
        <p:nvSpPr>
          <p:cNvPr id="149129244" name="Google Shape;161;p17"/>
          <p:cNvSpPr txBox="1"/>
          <p:nvPr/>
        </p:nvSpPr>
        <p:spPr bwMode="auto">
          <a:xfrm>
            <a:off x="8667568" y="3929895"/>
            <a:ext cx="3457792" cy="12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lvl="0" algn="l">
              <a:lnSpc>
                <a:spcPct val="115999"/>
              </a:lnSpc>
              <a:spcBef>
                <a:spcPts val="499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CMS, </a:t>
            </a:r>
            <a:r>
              <a:rPr lang="ru-RU" dirty="0">
                <a:solidFill>
                  <a:srgbClr val="09090B"/>
                </a:solidFill>
                <a:latin typeface="Liberation Sans"/>
                <a:ea typeface="Liberation Sans"/>
                <a:cs typeface="Liberation Sans"/>
              </a:rPr>
              <a:t>управление каталогом, слабый складской модуль, нет поддержки ККТ</a:t>
            </a:r>
          </a:p>
        </p:txBody>
      </p:sp>
      <p:sp>
        <p:nvSpPr>
          <p:cNvPr id="1130484882" name="Google Shape;157;p17"/>
          <p:cNvSpPr/>
          <p:nvPr/>
        </p:nvSpPr>
        <p:spPr bwMode="auto">
          <a:xfrm>
            <a:off x="8667568" y="3372400"/>
            <a:ext cx="201660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4" tIns="34274" rIns="68574" bIns="34274" anchor="t" anchorCtr="0">
            <a:noAutofit/>
          </a:bodyPr>
          <a:lstStyle/>
          <a:p>
            <a:pPr>
              <a:buSzPts val="1400"/>
              <a:defRPr/>
            </a:pPr>
            <a:r>
              <a:rPr lang="en-US" sz="2000" b="1" i="0" u="none" strike="noStrike" cap="none" spc="100" dirty="0">
                <a:solidFill>
                  <a:srgbClr val="3C90DC"/>
                </a:solidFill>
                <a:latin typeface="Liberation Sans" panose="020B0604020202020204" charset="0"/>
                <a:ea typeface="Liberation Sans" panose="020B0604020202020204" charset="0"/>
                <a:cs typeface="Liberation Sans" panose="020B0604020202020204" charset="0"/>
              </a:rPr>
              <a:t>Shop-Script:</a:t>
            </a:r>
            <a:endParaRPr sz="2000" spc="100" dirty="0">
              <a:latin typeface="Liberation Sans" panose="020B0604020202020204" charset="0"/>
              <a:ea typeface="Liberation Sans" panose="020B0604020202020204" charset="0"/>
              <a:cs typeface="Liberation Sans" panose="020B0604020202020204" charset="0"/>
            </a:endParaRPr>
          </a:p>
        </p:txBody>
      </p:sp>
      <p:cxnSp>
        <p:nvCxnSpPr>
          <p:cNvPr id="1278784772" name="Google Shape;125;p16"/>
          <p:cNvCxnSpPr>
            <a:cxnSpLocks/>
          </p:cNvCxnSpPr>
          <p:nvPr/>
        </p:nvCxnSpPr>
        <p:spPr bwMode="auto">
          <a:xfrm>
            <a:off x="4230432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18078992" name="Google Shape;125;p16"/>
          <p:cNvCxnSpPr>
            <a:cxnSpLocks/>
          </p:cNvCxnSpPr>
          <p:nvPr/>
        </p:nvCxnSpPr>
        <p:spPr bwMode="auto">
          <a:xfrm>
            <a:off x="8126355" y="1598257"/>
            <a:ext cx="0" cy="4882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DB2602-DBF4-F144-90D2-9A642D09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3" y="1354571"/>
            <a:ext cx="1451061" cy="1679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9D57-C3B0-9A4D-9283-9D9F46D2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39" y="1226438"/>
            <a:ext cx="2169122" cy="1807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46683-14F6-704E-84D4-E54AE60C7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2" r="32209"/>
          <a:stretch/>
        </p:blipFill>
        <p:spPr>
          <a:xfrm>
            <a:off x="9480185" y="1523335"/>
            <a:ext cx="1391677" cy="1638476"/>
          </a:xfrm>
          <a:prstGeom prst="rect">
            <a:avLst/>
          </a:prstGeom>
        </p:spPr>
      </p:pic>
      <p:sp>
        <p:nvSpPr>
          <p:cNvPr id="22" name="Google Shape;67;p15">
            <a:extLst>
              <a:ext uri="{FF2B5EF4-FFF2-40B4-BE49-F238E27FC236}">
                <a16:creationId xmlns:a16="http://schemas.microsoft.com/office/drawing/2014/main" id="{0F8B01CB-5FB1-3D43-80A0-EE992963B5BB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существующих разработок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Анализ существующих разработок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C58DF25-0CA5-4F54-9BB4-D130BEE36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46455"/>
              </p:ext>
            </p:extLst>
          </p:nvPr>
        </p:nvGraphicFramePr>
        <p:xfrm>
          <a:off x="831798" y="1417320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457690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915430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055761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0201483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0400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Критерий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МойСклад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1С:Розница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Shop-Script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Предлагаемое решение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70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Облачное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Локальное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Локальное (на сервере)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76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Учёт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Слабо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0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Онлайн-продажи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21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Поддержка ККТ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Ограниченная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29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Маркировка «Честный ЗНАК»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273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Платность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Подписка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Покупка + внедрение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Покупка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Без подписки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1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Гибкость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Средняя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Низкая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Средняя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06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7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21534"/>
            <a:ext cx="12179196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Оценка конкурентоспособности разрабатываемого продукта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8600-94DA-2D08-47D4-3B4B92346924}"/>
              </a:ext>
            </a:extLst>
          </p:cNvPr>
          <p:cNvSpPr txBox="1"/>
          <p:nvPr/>
        </p:nvSpPr>
        <p:spPr>
          <a:xfrm>
            <a:off x="4595751" y="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637D2-AABE-CF1A-F1D1-FC786007977C}"/>
              </a:ext>
            </a:extLst>
          </p:cNvPr>
          <p:cNvSpPr txBox="1"/>
          <p:nvPr/>
        </p:nvSpPr>
        <p:spPr>
          <a:xfrm>
            <a:off x="1318599" y="1305341"/>
            <a:ext cx="95419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Преимущества предлагаемого решения</a:t>
            </a:r>
            <a:r>
              <a:rPr lang="en-US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:</a:t>
            </a:r>
            <a:endParaRPr lang="ru-RU" sz="2200" b="1" dirty="0">
              <a:solidFill>
                <a:srgbClr val="0070C0"/>
              </a:solidFill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Автоматическая публикация на </a:t>
            </a:r>
            <a:r>
              <a:rPr lang="ru-RU" sz="22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Avito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, Юле, </a:t>
            </a:r>
            <a:r>
              <a:rPr lang="ru-RU" sz="22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Farpost</a:t>
            </a: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, Telegram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Обновление остатков в реальном времени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Работа с маркировкой без доп. Лицензий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Нет подписки, низкая стоимость владения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Гибкая архитектура и кастомизация</a:t>
            </a:r>
          </a:p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  <a:ea typeface="Times New Roman" panose="02020603050405020304" pitchFamily="18" charset="0"/>
              </a:rPr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Требуется ручное администрирование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Интерфейс требует первичной настройки</a:t>
            </a:r>
          </a:p>
          <a:p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Сравнительный индекс качества (JЭТУ):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Montserrat" panose="00000500000000000000" pitchFamily="2" charset="-52"/>
              </a:rPr>
              <a:t>Предлагаемое решения— </a:t>
            </a: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4.74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Montserrat" panose="00000500000000000000" pitchFamily="2" charset="-52"/>
              </a:rPr>
              <a:t>МойСклад</a:t>
            </a:r>
            <a:r>
              <a:rPr lang="ru-RU" sz="2200" dirty="0">
                <a:latin typeface="Montserrat" panose="00000500000000000000" pitchFamily="2" charset="-52"/>
              </a:rPr>
              <a:t> — </a:t>
            </a:r>
            <a:r>
              <a:rPr lang="ru-RU" sz="2200" b="1" dirty="0">
                <a:solidFill>
                  <a:srgbClr val="0070C0"/>
                </a:solidFill>
                <a:latin typeface="Montserrat" panose="00000500000000000000" pitchFamily="2" charset="-52"/>
              </a:rPr>
              <a:t>3.96</a:t>
            </a:r>
            <a:endParaRPr lang="ru-RU" sz="2200" dirty="0">
              <a:solidFill>
                <a:srgbClr val="0070C0"/>
              </a:solidFill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2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42503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Основные этапы проекта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C4DCED8-60B2-CC43-AD75-DCAA9FDDA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678921"/>
              </p:ext>
            </p:extLst>
          </p:nvPr>
        </p:nvGraphicFramePr>
        <p:xfrm>
          <a:off x="800877" y="789207"/>
          <a:ext cx="10590245" cy="527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774">
                  <a:extLst>
                    <a:ext uri="{9D8B030D-6E8A-4147-A177-3AD203B41FA5}">
                      <a16:colId xmlns:a16="http://schemas.microsoft.com/office/drawing/2014/main" val="2517543666"/>
                    </a:ext>
                  </a:extLst>
                </a:gridCol>
                <a:gridCol w="2163471">
                  <a:extLst>
                    <a:ext uri="{9D8B030D-6E8A-4147-A177-3AD203B41FA5}">
                      <a16:colId xmlns:a16="http://schemas.microsoft.com/office/drawing/2014/main" val="1854521020"/>
                    </a:ext>
                  </a:extLst>
                </a:gridCol>
              </a:tblGrid>
              <a:tr h="426381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Наименование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Дней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183486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Анализ и сбор требований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7811801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>
                          <a:latin typeface="+mn-lt"/>
                          <a:ea typeface="Times New Roman" panose="02020603050405020304" pitchFamily="18" charset="0"/>
                        </a:rPr>
                        <a:t>Планирование</a:t>
                      </a:r>
                      <a:endParaRPr lang="ru-RU" sz="20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14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6597552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Проектирование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27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6342905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Программирование интернет-магазина</a:t>
                      </a:r>
                      <a:endParaRPr lang="en-US" sz="20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2987564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Настройка системы учёта товаров</a:t>
                      </a:r>
                      <a:endParaRPr lang="en-US" sz="20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866227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Разработка дополнительного функционала</a:t>
                      </a:r>
                      <a:endParaRPr lang="en-US" sz="20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27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6076302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+mn-lt"/>
                          <a:ea typeface="Times New Roman" panose="02020603050405020304" pitchFamily="18" charset="0"/>
                        </a:rPr>
                        <a:t>Тестирование и отладка</a:t>
                      </a:r>
                      <a:endParaRPr lang="en-US" sz="2000" dirty="0"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240356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Ввод в эксплуатацию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23695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Итого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20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156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22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12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42503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Ресурсы и затраты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42570B3-B67E-2241-882F-F864A4AEF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31393"/>
              </p:ext>
            </p:extLst>
          </p:nvPr>
        </p:nvGraphicFramePr>
        <p:xfrm>
          <a:off x="1363579" y="798888"/>
          <a:ext cx="9464842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823">
                  <a:extLst>
                    <a:ext uri="{9D8B030D-6E8A-4147-A177-3AD203B41FA5}">
                      <a16:colId xmlns:a16="http://schemas.microsoft.com/office/drawing/2014/main" val="2517543666"/>
                    </a:ext>
                  </a:extLst>
                </a:gridCol>
                <a:gridCol w="2898019">
                  <a:extLst>
                    <a:ext uri="{9D8B030D-6E8A-4147-A177-3AD203B41FA5}">
                      <a16:colId xmlns:a16="http://schemas.microsoft.com/office/drawing/2014/main" val="3235112125"/>
                    </a:ext>
                  </a:extLst>
                </a:gridCol>
              </a:tblGrid>
              <a:tr h="369824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/>
                        <a:t>Название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Ставка, 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75571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Исполнитель (Туровец В.Ю.)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811801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Заказчик (владелец предприятия)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499582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Товаровед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17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9286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Продавец 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664189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Продавец 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15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815176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Преподаватель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815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59667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 системы товароучёта</a:t>
                      </a:r>
                      <a:endParaRPr 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/час</a:t>
                      </a:r>
                      <a:endParaRPr 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256079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Веб-хостинг</a:t>
                      </a:r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6 90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9605544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Доменное имя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225821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SSL-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сертификаты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020379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Система товароучёта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20 000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631966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Сервисы аналитики (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Яндекс.Метрика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0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622233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Лицензия на ККМ-сервер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5 300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448083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Кассовое оборудование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72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20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Стоимость проекта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416F0-8F47-3544-B85C-427841477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" y="908375"/>
            <a:ext cx="11226110" cy="50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системных прецедентов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28CC0-FF56-0245-A7E8-4654594A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01" y="808348"/>
            <a:ext cx="9000596" cy="55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2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411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Объект и </a:t>
            </a:r>
            <a:r>
              <a:rPr lang="ru" sz="26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предмет</a:t>
            </a:r>
            <a:r>
              <a:rPr lang="ru" sz="24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 исследования</a:t>
            </a:r>
            <a:endParaRPr sz="24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467645" y="2077517"/>
            <a:ext cx="509093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2851"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  <a:ea typeface="Montserrat"/>
                <a:cs typeface="Montserrat"/>
                <a:sym typeface="Montserrat"/>
              </a:rPr>
              <a:t>ИП Туровец А. В., осуществляющее розничную торговую деятельность.</a:t>
            </a: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780466" y="1515026"/>
            <a:ext cx="1379631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Объект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196263" y="2077517"/>
            <a:ext cx="4818924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2851" lvl="0" algn="just">
              <a:buClr>
                <a:srgbClr val="0074BD"/>
              </a:buClr>
              <a:buSzPts val="900"/>
            </a:pPr>
            <a:r>
              <a:rPr lang="ru-RU" sz="2000" dirty="0">
                <a:latin typeface="Montserrat" pitchFamily="2" charset="0"/>
              </a:rPr>
              <a:t>Процесс учёта и реализации товаров в розничной торговле с использованием программного продукта.</a:t>
            </a:r>
            <a:endParaRPr lang="ru-RU" sz="2000" dirty="0">
              <a:latin typeface="Montserrat" pitchFamily="2" charset="0"/>
              <a:sym typeface="Montserrat"/>
            </a:endParaRP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510811" y="1515026"/>
            <a:ext cx="2016602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sz="2200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Предмет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954123" y="1598258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0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800A6-117C-2941-9741-FD5F3CA59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75" y="692305"/>
            <a:ext cx="7421648" cy="5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3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«Работа с поступившими заказами»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E27D7-2760-3947-A6C1-00C8C6EE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42" y="699087"/>
            <a:ext cx="4233514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8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Логическая модель данных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11C62-18BB-C744-BC34-1A935C1B13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63" y="912440"/>
            <a:ext cx="9459474" cy="50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4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Карта веб-приложения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66D06-DEDE-4C4B-A897-DA845FE2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5" y="801011"/>
            <a:ext cx="8583168" cy="55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12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Средства реализации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DBEDA3-BD4C-7544-B8C9-ACEE1047C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1043"/>
              </p:ext>
            </p:extLst>
          </p:nvPr>
        </p:nvGraphicFramePr>
        <p:xfrm>
          <a:off x="426680" y="1722120"/>
          <a:ext cx="11357649" cy="3200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28150">
                  <a:extLst>
                    <a:ext uri="{9D8B030D-6E8A-4147-A177-3AD203B41FA5}">
                      <a16:colId xmlns:a16="http://schemas.microsoft.com/office/drawing/2014/main" val="449047743"/>
                    </a:ext>
                  </a:extLst>
                </a:gridCol>
                <a:gridCol w="7429499">
                  <a:extLst>
                    <a:ext uri="{9D8B030D-6E8A-4147-A177-3AD203B41FA5}">
                      <a16:colId xmlns:a16="http://schemas.microsoft.com/office/drawing/2014/main" val="1811546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+ Django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логика, администрирование, маршрутизация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63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HTML5, CSS, JavaScript, Figma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интерфейс и дизайн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88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реляционная СУБД для хранения данных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89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кэширование и ускорение операций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41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развёртывание и управление окружением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15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S3-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хранилище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изображения, пользовательские файлы, </a:t>
                      </a:r>
                      <a:r>
                        <a:rPr lang="ru-RU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бэкапы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15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Draw.io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проектные схемы и документация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3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66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Карта ССП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DA314-BE3C-624A-85CD-7F9E2EA18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14" y="718560"/>
            <a:ext cx="5833972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4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Главная страница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11503C-9375-1140-B06A-510EE3DBE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10" y="732068"/>
            <a:ext cx="5086507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4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Главная страница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11503C-9375-1140-B06A-510EE3DBE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5" b="19871"/>
          <a:stretch/>
        </p:blipFill>
        <p:spPr>
          <a:xfrm>
            <a:off x="2005199" y="1182625"/>
            <a:ext cx="8181602" cy="41574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4C54F7-E6F9-1545-8C0F-6BB596C05017}"/>
              </a:ext>
            </a:extLst>
          </p:cNvPr>
          <p:cNvCxnSpPr>
            <a:cxnSpLocks/>
          </p:cNvCxnSpPr>
          <p:nvPr/>
        </p:nvCxnSpPr>
        <p:spPr>
          <a:xfrm flipV="1">
            <a:off x="2574492" y="4333200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06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категории «Одежда»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E6F4C-F9EC-D244-A53E-E9F1B25E6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0" y="718560"/>
            <a:ext cx="7353320" cy="56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2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категории «Одежда»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E6F4C-F9EC-D244-A53E-E9F1B25E6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02"/>
          <a:stretch/>
        </p:blipFill>
        <p:spPr>
          <a:xfrm>
            <a:off x="893541" y="945552"/>
            <a:ext cx="10404916" cy="45727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99A21A-DE73-D94D-AF93-E9A52199202D}"/>
              </a:ext>
            </a:extLst>
          </p:cNvPr>
          <p:cNvCxnSpPr>
            <a:cxnSpLocks/>
          </p:cNvCxnSpPr>
          <p:nvPr/>
        </p:nvCxnSpPr>
        <p:spPr>
          <a:xfrm flipV="1">
            <a:off x="2463774" y="4138128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29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16181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Цели и задачи</a:t>
            </a:r>
            <a:endParaRPr sz="2600" b="1" i="0" u="none" strike="noStrike" cap="none" dirty="0"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solidFill>
                <a:schemeClr val="tx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161;p17">
            <a:extLst>
              <a:ext uri="{FF2B5EF4-FFF2-40B4-BE49-F238E27FC236}">
                <a16:creationId xmlns:a16="http://schemas.microsoft.com/office/drawing/2014/main" id="{5BC53A23-7010-465E-A460-B545147EE951}"/>
              </a:ext>
            </a:extLst>
          </p:cNvPr>
          <p:cNvSpPr txBox="1"/>
          <p:nvPr/>
        </p:nvSpPr>
        <p:spPr>
          <a:xfrm>
            <a:off x="316396" y="1644913"/>
            <a:ext cx="5159835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Разработка веб-системы для автоматизации розничной торговли и онлайн-продаж на базе ИП Туровец.</a:t>
            </a:r>
            <a:endParaRPr lang="ru-RU" sz="2000" dirty="0"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63" name="Google Shape;157;p17">
            <a:extLst>
              <a:ext uri="{FF2B5EF4-FFF2-40B4-BE49-F238E27FC236}">
                <a16:creationId xmlns:a16="http://schemas.microsoft.com/office/drawing/2014/main" id="{ADE659F1-CA15-4B42-9277-50686A2E957D}"/>
              </a:ext>
            </a:extLst>
          </p:cNvPr>
          <p:cNvSpPr/>
          <p:nvPr/>
        </p:nvSpPr>
        <p:spPr>
          <a:xfrm>
            <a:off x="345401" y="1131169"/>
            <a:ext cx="5323553" cy="56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Цель:</a:t>
            </a:r>
          </a:p>
        </p:txBody>
      </p:sp>
      <p:sp>
        <p:nvSpPr>
          <p:cNvPr id="67" name="Google Shape;161;p17">
            <a:extLst>
              <a:ext uri="{FF2B5EF4-FFF2-40B4-BE49-F238E27FC236}">
                <a16:creationId xmlns:a16="http://schemas.microsoft.com/office/drawing/2014/main" id="{DD5BA1F2-2DC2-4B6C-9380-866670FC302D}"/>
              </a:ext>
            </a:extLst>
          </p:cNvPr>
          <p:cNvSpPr txBox="1"/>
          <p:nvPr/>
        </p:nvSpPr>
        <p:spPr>
          <a:xfrm>
            <a:off x="6017014" y="1598746"/>
            <a:ext cx="5951461" cy="472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Анализ текущей ИТ-инфраструктуры и проблемных зон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Проектирование архитектуры системы и модели данных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Разработка веб-приложения и модуля онлайн-заказа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Интеграция с системой учёта и ККТ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Настройка публикации товаров на внешние площадки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Формирование календарного плана проекта</a:t>
            </a:r>
          </a:p>
          <a:p>
            <a:pPr marL="285750" lvl="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Расчёт экономической эффективности проекта</a:t>
            </a:r>
          </a:p>
        </p:txBody>
      </p:sp>
      <p:sp>
        <p:nvSpPr>
          <p:cNvPr id="68" name="Google Shape;157;p17">
            <a:extLst>
              <a:ext uri="{FF2B5EF4-FFF2-40B4-BE49-F238E27FC236}">
                <a16:creationId xmlns:a16="http://schemas.microsoft.com/office/drawing/2014/main" id="{21B4D64B-0AC6-4F87-81EB-71353970C804}"/>
              </a:ext>
            </a:extLst>
          </p:cNvPr>
          <p:cNvSpPr/>
          <p:nvPr/>
        </p:nvSpPr>
        <p:spPr>
          <a:xfrm>
            <a:off x="6027175" y="1131170"/>
            <a:ext cx="5560874" cy="56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1400"/>
            </a:pPr>
            <a:r>
              <a:rPr lang="ru-RU" b="1" dirty="0">
                <a:solidFill>
                  <a:srgbClr val="0070C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Задачи:</a:t>
            </a:r>
          </a:p>
        </p:txBody>
      </p:sp>
      <p:cxnSp>
        <p:nvCxnSpPr>
          <p:cNvPr id="71" name="Google Shape;125;p16">
            <a:extLst>
              <a:ext uri="{FF2B5EF4-FFF2-40B4-BE49-F238E27FC236}">
                <a16:creationId xmlns:a16="http://schemas.microsoft.com/office/drawing/2014/main" id="{0055BC47-01BF-4272-8F0A-423B580A7F8B}"/>
              </a:ext>
            </a:extLst>
          </p:cNvPr>
          <p:cNvCxnSpPr>
            <a:cxnSpLocks/>
          </p:cNvCxnSpPr>
          <p:nvPr/>
        </p:nvCxnSpPr>
        <p:spPr>
          <a:xfrm>
            <a:off x="5710283" y="1195301"/>
            <a:ext cx="0" cy="488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latin typeface="Montserrat" pitchFamily="2" charset="0"/>
                <a:sym typeface="Arial Narrow"/>
              </a:rPr>
            </a:br>
            <a:r>
              <a:rPr lang="ru" sz="1100" i="1" dirty="0"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0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«Футболки»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B9BC3-53D7-AC4B-B6B9-485F3A1A0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59" y="727368"/>
            <a:ext cx="7414280" cy="57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подкатегории «Футболки»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B9BC3-53D7-AC4B-B6B9-485F3A1A0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91"/>
          <a:stretch/>
        </p:blipFill>
        <p:spPr>
          <a:xfrm>
            <a:off x="1087447" y="718560"/>
            <a:ext cx="10017104" cy="51613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0C37E-5D4D-D64A-9020-C3D6BE5D4C23}"/>
              </a:ext>
            </a:extLst>
          </p:cNvPr>
          <p:cNvCxnSpPr>
            <a:cxnSpLocks/>
          </p:cNvCxnSpPr>
          <p:nvPr/>
        </p:nvCxnSpPr>
        <p:spPr>
          <a:xfrm flipV="1">
            <a:off x="2744190" y="4077168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415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товара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30AA5-1A2E-B746-9AC3-DF16D98A9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57" y="718560"/>
            <a:ext cx="7414283" cy="57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товара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30AA5-1A2E-B746-9AC3-DF16D98A9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5"/>
          <a:stretch/>
        </p:blipFill>
        <p:spPr>
          <a:xfrm>
            <a:off x="539007" y="718560"/>
            <a:ext cx="11113985" cy="563008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C29C31-1CAA-E14C-A347-E51CDEF30CCD}"/>
              </a:ext>
            </a:extLst>
          </p:cNvPr>
          <p:cNvCxnSpPr>
            <a:cxnSpLocks/>
          </p:cNvCxnSpPr>
          <p:nvPr/>
        </p:nvCxnSpPr>
        <p:spPr>
          <a:xfrm flipH="1" flipV="1">
            <a:off x="8937545" y="4016209"/>
            <a:ext cx="609600" cy="7630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4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орзины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C3437-57F8-8B4A-80A0-CF124C66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71" y="765757"/>
            <a:ext cx="7450856" cy="57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к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орзины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C3437-57F8-8B4A-80A0-CF124C66F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0"/>
          <a:stretch/>
        </p:blipFill>
        <p:spPr>
          <a:xfrm>
            <a:off x="67961" y="763878"/>
            <a:ext cx="12056076" cy="53302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C61BB1-5575-D54A-8C3B-8D6BB03E30C9}"/>
              </a:ext>
            </a:extLst>
          </p:cNvPr>
          <p:cNvCxnSpPr>
            <a:cxnSpLocks/>
          </p:cNvCxnSpPr>
          <p:nvPr/>
        </p:nvCxnSpPr>
        <p:spPr>
          <a:xfrm flipV="1">
            <a:off x="6876288" y="4353480"/>
            <a:ext cx="829866" cy="6208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37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Форма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3DC58-6315-8345-8C68-BF555E978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64" y="718560"/>
            <a:ext cx="7426472" cy="57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7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Форма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05047-0049-9747-BAA3-CDC1A8A53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0"/>
          <a:stretch/>
        </p:blipFill>
        <p:spPr>
          <a:xfrm>
            <a:off x="294683" y="732068"/>
            <a:ext cx="11602630" cy="5735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27C32-5790-A646-BA7A-17ED92AD6D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0"/>
          <a:stretch/>
        </p:blipFill>
        <p:spPr>
          <a:xfrm>
            <a:off x="275576" y="722635"/>
            <a:ext cx="11594387" cy="57314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40718-64C6-8242-9106-419CCB1A70AD}"/>
              </a:ext>
            </a:extLst>
          </p:cNvPr>
          <p:cNvCxnSpPr>
            <a:cxnSpLocks/>
          </p:cNvCxnSpPr>
          <p:nvPr/>
        </p:nvCxnSpPr>
        <p:spPr>
          <a:xfrm flipV="1">
            <a:off x="6537921" y="4429059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3FC399-342B-CD43-89BB-EB630290AFFC}"/>
              </a:ext>
            </a:extLst>
          </p:cNvPr>
          <p:cNvCxnSpPr>
            <a:cxnSpLocks/>
          </p:cNvCxnSpPr>
          <p:nvPr/>
        </p:nvCxnSpPr>
        <p:spPr>
          <a:xfrm flipV="1">
            <a:off x="1793214" y="2646584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B1015F-43D8-D740-8494-62F7D0422962}"/>
              </a:ext>
            </a:extLst>
          </p:cNvPr>
          <p:cNvCxnSpPr>
            <a:cxnSpLocks/>
          </p:cNvCxnSpPr>
          <p:nvPr/>
        </p:nvCxnSpPr>
        <p:spPr>
          <a:xfrm flipV="1">
            <a:off x="1817598" y="3292760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A29AEF-F402-EF4B-A183-C9A27B0D37A6}"/>
              </a:ext>
            </a:extLst>
          </p:cNvPr>
          <p:cNvCxnSpPr>
            <a:cxnSpLocks/>
          </p:cNvCxnSpPr>
          <p:nvPr/>
        </p:nvCxnSpPr>
        <p:spPr>
          <a:xfrm flipV="1">
            <a:off x="4329150" y="3304952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4CC926-8D9E-7C42-986A-674BDE4B9BF4}"/>
              </a:ext>
            </a:extLst>
          </p:cNvPr>
          <p:cNvCxnSpPr>
            <a:cxnSpLocks/>
          </p:cNvCxnSpPr>
          <p:nvPr/>
        </p:nvCxnSpPr>
        <p:spPr>
          <a:xfrm flipV="1">
            <a:off x="4292574" y="2683160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7E4004-25AB-1C49-ACFD-FCA3B2DFE9A8}"/>
              </a:ext>
            </a:extLst>
          </p:cNvPr>
          <p:cNvCxnSpPr>
            <a:cxnSpLocks/>
          </p:cNvCxnSpPr>
          <p:nvPr/>
        </p:nvCxnSpPr>
        <p:spPr>
          <a:xfrm flipV="1">
            <a:off x="6743166" y="5972256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28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Форма оплаты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97D44-E7D8-CA46-92EB-CBD4E4F5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64" y="718560"/>
            <a:ext cx="7426472" cy="57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5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445118-DF50-F24E-827B-AC2B14953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4"/>
          <a:stretch/>
        </p:blipFill>
        <p:spPr>
          <a:xfrm>
            <a:off x="482879" y="734285"/>
            <a:ext cx="11226233" cy="5420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F4CB-FDCA-8F4E-AA39-E24B15772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4"/>
          <a:stretch/>
        </p:blipFill>
        <p:spPr>
          <a:xfrm>
            <a:off x="482880" y="718560"/>
            <a:ext cx="11226233" cy="5420880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Форма оплаты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0E0AD1-0DCF-0B4A-92DC-F007AB49BB80}"/>
              </a:ext>
            </a:extLst>
          </p:cNvPr>
          <p:cNvCxnSpPr>
            <a:cxnSpLocks/>
          </p:cNvCxnSpPr>
          <p:nvPr/>
        </p:nvCxnSpPr>
        <p:spPr>
          <a:xfrm flipV="1">
            <a:off x="4195451" y="3444725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F51E-8971-6149-A625-E297B9868416}"/>
              </a:ext>
            </a:extLst>
          </p:cNvPr>
          <p:cNvCxnSpPr>
            <a:cxnSpLocks/>
          </p:cNvCxnSpPr>
          <p:nvPr/>
        </p:nvCxnSpPr>
        <p:spPr>
          <a:xfrm flipV="1">
            <a:off x="4195451" y="4029470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9E53B9-C45A-8846-9ADF-7F2FA50AD21F}"/>
              </a:ext>
            </a:extLst>
          </p:cNvPr>
          <p:cNvCxnSpPr>
            <a:cxnSpLocks/>
          </p:cNvCxnSpPr>
          <p:nvPr/>
        </p:nvCxnSpPr>
        <p:spPr>
          <a:xfrm flipH="1" flipV="1">
            <a:off x="7095333" y="4029470"/>
            <a:ext cx="715195" cy="459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59EF0D-7E67-624C-8DF0-661A81380969}"/>
              </a:ext>
            </a:extLst>
          </p:cNvPr>
          <p:cNvCxnSpPr>
            <a:cxnSpLocks/>
          </p:cNvCxnSpPr>
          <p:nvPr/>
        </p:nvCxnSpPr>
        <p:spPr>
          <a:xfrm flipH="1" flipV="1">
            <a:off x="6986845" y="4540914"/>
            <a:ext cx="715195" cy="459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9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91307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Характеристика ИП</a:t>
            </a:r>
            <a:endParaRPr sz="24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FD435-A619-658B-9770-BB20910CB451}"/>
              </a:ext>
            </a:extLst>
          </p:cNvPr>
          <p:cNvSpPr txBox="1"/>
          <p:nvPr/>
        </p:nvSpPr>
        <p:spPr>
          <a:xfrm>
            <a:off x="1381053" y="1320603"/>
            <a:ext cx="94298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Наименование: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Индивидуальный предприниматель Туровец А. В.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Сфера деятельности: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Розничная торговля спортивными товарами — экипировка, одежда, аксессуары, спортивное питание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Торговая сеть: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2 физические точки 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(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во Владивостоке и Артёме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)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. 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Магазин и склад объединены в одном помещении</a:t>
            </a:r>
          </a:p>
          <a:p>
            <a:pPr algn="just">
              <a:spcAft>
                <a:spcPts val="600"/>
              </a:spcAft>
            </a:pPr>
            <a:r>
              <a:rPr lang="ru-RU" sz="2000" b="1" dirty="0">
                <a:latin typeface="Montserrat" panose="00000500000000000000" pitchFamily="2" charset="-52"/>
                <a:ea typeface="Times New Roman" panose="02020603050405020304" pitchFamily="18" charset="0"/>
              </a:rPr>
              <a:t>Текущая система: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Учет — в 1С Штрих-М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Документооборот — через Excel и </a:t>
            </a:r>
            <a:r>
              <a:rPr lang="ru-RU" sz="2000" dirty="0" err="1">
                <a:latin typeface="Montserrat" panose="00000500000000000000" pitchFamily="2" charset="-52"/>
                <a:ea typeface="Times New Roman" panose="02020603050405020304" pitchFamily="18" charset="0"/>
              </a:rPr>
              <a:t>Диадок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Онлайн-торговля</a:t>
            </a:r>
            <a:r>
              <a:rPr lang="en-US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— отсутствует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2" charset="-52"/>
                <a:ea typeface="Times New Roman" panose="02020603050405020304" pitchFamily="18" charset="0"/>
              </a:rPr>
              <a:t>Обмен данными между точками — вручную</a:t>
            </a:r>
            <a:endParaRPr lang="en-US" sz="2000" dirty="0">
              <a:latin typeface="Montserrat" panose="00000500000000000000" pitchFamily="2" charset="-52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83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Результат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A5D6-3795-B442-B580-32CA7820C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776366"/>
            <a:ext cx="7437120" cy="574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8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Результат оформления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A5D6-3795-B442-B580-32CA7820C9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4"/>
          <a:stretch/>
        </p:blipFill>
        <p:spPr>
          <a:xfrm>
            <a:off x="1338615" y="718560"/>
            <a:ext cx="9514768" cy="51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авторизации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C5152-8C70-A046-9D61-F0B3722C1D59}"/>
              </a:ext>
            </a:extLst>
          </p:cNvPr>
          <p:cNvCxnSpPr>
            <a:cxnSpLocks/>
          </p:cNvCxnSpPr>
          <p:nvPr/>
        </p:nvCxnSpPr>
        <p:spPr>
          <a:xfrm flipV="1">
            <a:off x="4159492" y="5218176"/>
            <a:ext cx="1192796" cy="72146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421B558-E800-B740-8C32-4DA7F009A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26" y="808101"/>
            <a:ext cx="9173147" cy="5241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679E9-1346-C64D-B1B7-5FBF25C2E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06" y="801460"/>
            <a:ext cx="9196387" cy="525507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ADC438-136C-CF40-BD1E-36D464B32822}"/>
              </a:ext>
            </a:extLst>
          </p:cNvPr>
          <p:cNvCxnSpPr>
            <a:cxnSpLocks/>
          </p:cNvCxnSpPr>
          <p:nvPr/>
        </p:nvCxnSpPr>
        <p:spPr>
          <a:xfrm flipH="1" flipV="1">
            <a:off x="6839712" y="4162508"/>
            <a:ext cx="560832" cy="10312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BE9E9-E493-C348-80B5-8FFDE32E761F}"/>
              </a:ext>
            </a:extLst>
          </p:cNvPr>
          <p:cNvCxnSpPr>
            <a:cxnSpLocks/>
          </p:cNvCxnSpPr>
          <p:nvPr/>
        </p:nvCxnSpPr>
        <p:spPr>
          <a:xfrm flipV="1">
            <a:off x="4121886" y="3575285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1E8C2C-5831-1A4B-A832-BE1E5CF65021}"/>
              </a:ext>
            </a:extLst>
          </p:cNvPr>
          <p:cNvCxnSpPr>
            <a:cxnSpLocks/>
          </p:cNvCxnSpPr>
          <p:nvPr/>
        </p:nvCxnSpPr>
        <p:spPr>
          <a:xfrm flipV="1">
            <a:off x="4121886" y="2955504"/>
            <a:ext cx="901218" cy="444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0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Административная панель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759A1-5724-7D46-91D5-F5E95FDFA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9" y="817074"/>
            <a:ext cx="9141740" cy="52238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B9F03-08D9-1B4C-B91B-067B04CC47D7}"/>
              </a:ext>
            </a:extLst>
          </p:cNvPr>
          <p:cNvCxnSpPr>
            <a:cxnSpLocks/>
          </p:cNvCxnSpPr>
          <p:nvPr/>
        </p:nvCxnSpPr>
        <p:spPr>
          <a:xfrm flipH="1" flipV="1">
            <a:off x="6653732" y="3248108"/>
            <a:ext cx="560832" cy="10312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D70CDA-DBE8-7A4F-9499-2173EC18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06" y="729341"/>
            <a:ext cx="10046786" cy="5741021"/>
          </a:xfrm>
          <a:prstGeom prst="rect">
            <a:avLst/>
          </a:prstGeom>
        </p:spPr>
      </p:pic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журнала заказов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C5152-8C70-A046-9D61-F0B3722C1D59}"/>
              </a:ext>
            </a:extLst>
          </p:cNvPr>
          <p:cNvCxnSpPr>
            <a:cxnSpLocks/>
          </p:cNvCxnSpPr>
          <p:nvPr/>
        </p:nvCxnSpPr>
        <p:spPr>
          <a:xfrm flipH="1" flipV="1">
            <a:off x="9204960" y="2913358"/>
            <a:ext cx="560832" cy="10312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деталей заказа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4A793-8ED0-6149-B21A-09810FB1D4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6"/>
          <a:stretch/>
        </p:blipFill>
        <p:spPr>
          <a:xfrm>
            <a:off x="474482" y="717035"/>
            <a:ext cx="11290837" cy="57386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2978F5-3F0A-EE47-82FB-180CCC4FBE20}"/>
              </a:ext>
            </a:extLst>
          </p:cNvPr>
          <p:cNvCxnSpPr>
            <a:cxnSpLocks/>
          </p:cNvCxnSpPr>
          <p:nvPr/>
        </p:nvCxnSpPr>
        <p:spPr>
          <a:xfrm flipV="1">
            <a:off x="8775520" y="4021297"/>
            <a:ext cx="623305" cy="7328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«В работе»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FB25B-02CF-7E4C-B092-3FD71C0D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5" y="734672"/>
            <a:ext cx="10097468" cy="57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«В работе»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FB25B-02CF-7E4C-B092-3FD71C0D9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3887" r="8610" b="13887"/>
          <a:stretch/>
        </p:blipFill>
        <p:spPr>
          <a:xfrm>
            <a:off x="343984" y="685574"/>
            <a:ext cx="11504030" cy="5735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BAA9BC-6724-D045-BB30-5D5271D46DA8}"/>
              </a:ext>
            </a:extLst>
          </p:cNvPr>
          <p:cNvCxnSpPr>
            <a:cxnSpLocks/>
          </p:cNvCxnSpPr>
          <p:nvPr/>
        </p:nvCxnSpPr>
        <p:spPr>
          <a:xfrm flipV="1">
            <a:off x="5901434" y="4114287"/>
            <a:ext cx="623305" cy="7328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08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rgbClr val="000000"/>
              </a:buClr>
              <a:buSzPts val="1900"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Детали заказа со статусом «В работе»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ACD33-8EC9-9B4C-8601-3A33ED1CB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>
          <a:xfrm>
            <a:off x="614968" y="732068"/>
            <a:ext cx="10962062" cy="57355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C76470-631C-384F-ADC9-3B9A593825B4}"/>
              </a:ext>
            </a:extLst>
          </p:cNvPr>
          <p:cNvCxnSpPr>
            <a:cxnSpLocks/>
          </p:cNvCxnSpPr>
          <p:nvPr/>
        </p:nvCxnSpPr>
        <p:spPr>
          <a:xfrm flipV="1">
            <a:off x="8636035" y="3959304"/>
            <a:ext cx="623305" cy="7328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5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«Завершён»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8D08B-4E4E-4D43-9128-52AA9F483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8" y="732068"/>
            <a:ext cx="10037242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1" y="215010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Организационная структура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5D0F6-96B6-49AF-BC2E-902E2BB8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36" y="1580333"/>
            <a:ext cx="4720528" cy="40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Страница изменения статуса заказа на «Завершён»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8D08B-4E4E-4D43-9128-52AA9F483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4136" r="10060" b="14136"/>
          <a:stretch/>
        </p:blipFill>
        <p:spPr>
          <a:xfrm>
            <a:off x="480720" y="718561"/>
            <a:ext cx="11177905" cy="57355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367E21-4DF1-C649-B7FF-7E55F5677B7C}"/>
              </a:ext>
            </a:extLst>
          </p:cNvPr>
          <p:cNvCxnSpPr>
            <a:cxnSpLocks/>
          </p:cNvCxnSpPr>
          <p:nvPr/>
        </p:nvCxnSpPr>
        <p:spPr>
          <a:xfrm flipV="1">
            <a:off x="6069672" y="4114287"/>
            <a:ext cx="623305" cy="7328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46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Детали заказа со статусом «Завершён»</a:t>
            </a:r>
            <a:endParaRPr lang="ru-RU"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149BA-BBA9-494B-B8EB-A9C65C7F0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>
          <a:xfrm>
            <a:off x="619550" y="718560"/>
            <a:ext cx="10952897" cy="56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7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" y="280754"/>
            <a:ext cx="1219200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Выводы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B34A813F-E5DA-51D9-A34A-49853E79985B}"/>
              </a:ext>
            </a:extLst>
          </p:cNvPr>
          <p:cNvSpPr txBox="1"/>
          <p:nvPr/>
        </p:nvSpPr>
        <p:spPr>
          <a:xfrm>
            <a:off x="1283746" y="1136080"/>
            <a:ext cx="9624508" cy="45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ru-RU" sz="2600" i="0" u="none" strike="noStrike" dirty="0">
                <a:effectLst/>
              </a:rPr>
              <a:t>Разработан программный продукт: единая система учёта + модуль онлайн-продаж</a:t>
            </a:r>
          </a:p>
          <a:p>
            <a:pPr algn="l"/>
            <a:endParaRPr lang="ru-RU" sz="2600" i="0" u="none" strike="noStrike" dirty="0">
              <a:effectLst/>
            </a:endParaRPr>
          </a:p>
          <a:p>
            <a:pPr algn="l"/>
            <a:r>
              <a:rPr lang="ru-RU" sz="2600" i="0" u="none" strike="noStrike" dirty="0">
                <a:effectLst/>
              </a:rPr>
              <a:t>Получен управляемый цифровой контур: актуальные остатки, прозрачность операций, контроль в реальном времени</a:t>
            </a:r>
          </a:p>
          <a:p>
            <a:pPr algn="l"/>
            <a:endParaRPr lang="ru-RU" sz="2600" i="0" u="none" strike="noStrike" dirty="0">
              <a:effectLst/>
            </a:endParaRPr>
          </a:p>
          <a:p>
            <a:pPr algn="l"/>
            <a:r>
              <a:rPr lang="ru-RU" sz="2600" i="0" u="none" strike="noStrike" dirty="0">
                <a:effectLst/>
              </a:rPr>
              <a:t>Запущен сайт интернет-магазина: адаптивный дизайн, поддержка </a:t>
            </a:r>
            <a:r>
              <a:rPr lang="en-US" sz="2600" i="0" u="none" strike="noStrike" dirty="0">
                <a:effectLst/>
              </a:rPr>
              <a:t>Telegram, </a:t>
            </a:r>
            <a:r>
              <a:rPr lang="en-US" sz="2600" i="0" u="none" strike="noStrike" dirty="0" err="1">
                <a:effectLst/>
              </a:rPr>
              <a:t>Avito</a:t>
            </a:r>
            <a:r>
              <a:rPr lang="en-US" sz="2600" i="0" u="none" strike="noStrike" dirty="0">
                <a:effectLst/>
              </a:rPr>
              <a:t>, Farpost</a:t>
            </a:r>
          </a:p>
          <a:p>
            <a:pPr algn="l"/>
            <a:endParaRPr lang="en-US" sz="2600" i="0" u="none" strike="noStrike" dirty="0">
              <a:effectLst/>
            </a:endParaRPr>
          </a:p>
          <a:p>
            <a:pPr algn="l"/>
            <a:r>
              <a:rPr lang="ru-RU" sz="2600" i="0" u="none" strike="noStrike" dirty="0">
                <a:effectLst/>
              </a:rPr>
              <a:t>Решение полностью автономно: не требует подписок, масштабируется под рост бизнеса</a:t>
            </a:r>
          </a:p>
        </p:txBody>
      </p:sp>
    </p:spTree>
    <p:extLst>
      <p:ext uri="{BB962C8B-B14F-4D97-AF65-F5344CB8AC3E}">
        <p14:creationId xmlns:p14="http://schemas.microsoft.com/office/powerpoint/2010/main" val="719874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D52A4-81A2-3D4D-AEA2-91BB4C18B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1076446"/>
            <a:ext cx="10767060" cy="47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7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1A7CA-60A7-5340-A05E-9A98E5484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" y="1420403"/>
            <a:ext cx="11670030" cy="401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10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7374B-57C1-3443-A130-FA1DA476F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603957"/>
            <a:ext cx="11727180" cy="36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Как вы обычно узнаёте о новых поступлениях спортивного инвентаря и аксессуаров?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2E845-C766-E146-93C1-DFCDDA78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418" y="1586752"/>
            <a:ext cx="8149163" cy="48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2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Если бы у магазина был сайт, стали бы вы рекомендовать его своим знакомым?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EB266-F74E-914D-BB69-621605EC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869" y="1576009"/>
            <a:ext cx="8218262" cy="49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79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Насколько важно для вас, чтобы на сайте были фото товаров, таблицы размеров и отзывы?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FF344-2989-0F42-B9E6-7A7D58D2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177" y="1572244"/>
            <a:ext cx="8210038" cy="48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Бизнес-процессы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F4E98-8124-E348-BFCA-F5D1D5FAA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05" y="718560"/>
            <a:ext cx="770058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250A2-AE52-6A43-8486-80F625BD9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77" y="999553"/>
            <a:ext cx="9351646" cy="53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96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«Авторизации»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D838E-477F-2443-A4CF-D4958C14F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03" y="718560"/>
            <a:ext cx="7643194" cy="55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9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«Просмотр каталога товаров»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C6426-3B15-2A45-A0BD-6491E1C09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89" y="718560"/>
            <a:ext cx="5153422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4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«Поиск товаров»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1F414-8B1C-BE4B-ADC2-F8C542FBC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16" y="718560"/>
            <a:ext cx="6413967" cy="5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89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Диаграмма активности «Публикация на сайте»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24E30-D1D8-624D-B0F5-009D4DF55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15" y="705416"/>
            <a:ext cx="6261905" cy="57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5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Функции веб-приложения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44C64-F1C0-534B-94CC-5E5C6C7F7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7" y="806767"/>
            <a:ext cx="4017010" cy="524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02F60-6268-1148-B4D8-51EAB3430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02" y="806767"/>
            <a:ext cx="3746754" cy="53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76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133815"/>
            <a:ext cx="121919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Схема размещения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209;p30">
            <a:extLst>
              <a:ext uri="{FF2B5EF4-FFF2-40B4-BE49-F238E27FC236}">
                <a16:creationId xmlns:a16="http://schemas.microsoft.com/office/drawing/2014/main" id="{BEC69882-0D38-036F-BF51-201866DF5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71" y="6520767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499FD-4172-E54B-9233-315BA97898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7" y="1059180"/>
            <a:ext cx="5661025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Бизнес-процесс «Оформление покупки»</a:t>
            </a:r>
            <a:endParaRPr sz="2600" b="1" i="0" u="none" strike="noStrike" cap="none" dirty="0">
              <a:solidFill>
                <a:schemeClr val="dk1"/>
              </a:solidFill>
              <a:latin typeface="Montserrat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671CA-84B7-224A-A03C-FE990703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3" y="1080548"/>
            <a:ext cx="11114934" cy="46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0" y="280754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Бизнес-объекты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CD7A0-868B-574A-AFDF-A76E41DBD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87" y="908375"/>
            <a:ext cx="8023225" cy="52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7;p15">
            <a:extLst>
              <a:ext uri="{FF2B5EF4-FFF2-40B4-BE49-F238E27FC236}">
                <a16:creationId xmlns:a16="http://schemas.microsoft.com/office/drawing/2014/main" id="{647C30F4-4984-4A1E-8FEB-6CB697A1F9C3}"/>
              </a:ext>
            </a:extLst>
          </p:cNvPr>
          <p:cNvSpPr txBox="1"/>
          <p:nvPr/>
        </p:nvSpPr>
        <p:spPr>
          <a:xfrm>
            <a:off x="-12804" y="63286"/>
            <a:ext cx="12192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 Medium"/>
                <a:cs typeface="Montserrat Medium"/>
                <a:sym typeface="Montserrat Medium"/>
              </a:rPr>
              <a:t>Онлайн-опрос</a:t>
            </a:r>
          </a:p>
        </p:txBody>
      </p:sp>
      <p:sp>
        <p:nvSpPr>
          <p:cNvPr id="64" name="Google Shape;106;p15">
            <a:extLst>
              <a:ext uri="{FF2B5EF4-FFF2-40B4-BE49-F238E27FC236}">
                <a16:creationId xmlns:a16="http://schemas.microsoft.com/office/drawing/2014/main" id="{E6FA9F28-7484-4CEA-930C-F06329393E14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3F3B2-2B83-9B02-5EB6-370E3D1696E8}"/>
              </a:ext>
            </a:extLst>
          </p:cNvPr>
          <p:cNvSpPr txBox="1"/>
          <p:nvPr/>
        </p:nvSpPr>
        <p:spPr>
          <a:xfrm>
            <a:off x="426681" y="6454127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Институт математики </a:t>
            </a:r>
            <a:b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</a:br>
            <a:r>
              <a:rPr lang="ru" sz="1100" i="1" dirty="0">
                <a:solidFill>
                  <a:srgbClr val="001A72"/>
                </a:solidFill>
                <a:latin typeface="Montserrat" pitchFamily="2" charset="0"/>
                <a:sym typeface="Arial Narrow"/>
              </a:rPr>
              <a:t>и компьютерных технологий</a:t>
            </a:r>
            <a:endParaRPr lang="ru-RU" sz="11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5B489-3EFF-FB43-CCAB-DC29C28BF001}"/>
              </a:ext>
            </a:extLst>
          </p:cNvPr>
          <p:cNvSpPr txBox="1"/>
          <p:nvPr/>
        </p:nvSpPr>
        <p:spPr>
          <a:xfrm>
            <a:off x="275576" y="908375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C90DC"/>
              </a:buClr>
            </a:pPr>
            <a:endParaRPr lang="ru-RU" dirty="0">
              <a:effectLst/>
              <a:latin typeface="Montserrat" pitchFamily="2" charset="0"/>
            </a:endParaRPr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3C90DC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EF78581A-C838-2E46-8FCB-FD31CB37C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8" y="6517888"/>
            <a:ext cx="302210" cy="2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5">
            <a:extLst>
              <a:ext uri="{FF2B5EF4-FFF2-40B4-BE49-F238E27FC236}">
                <a16:creationId xmlns:a16="http://schemas.microsoft.com/office/drawing/2014/main" id="{54FFBBCB-AB09-0644-969B-1F15793397DA}"/>
              </a:ext>
            </a:extLst>
          </p:cNvPr>
          <p:cNvSpPr txBox="1"/>
          <p:nvPr/>
        </p:nvSpPr>
        <p:spPr>
          <a:xfrm>
            <a:off x="-12804" y="1110609"/>
            <a:ext cx="1219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i="0" u="none" strike="noStrike" cap="none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Насколько вам удобно выбирать товары только в офлайн-магазине?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5893-EEDB-F249-B0E2-FA7707428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82" y="1572244"/>
            <a:ext cx="8096828" cy="4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33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14170</TotalTime>
  <Words>1429</Words>
  <Application>Microsoft Macintosh PowerPoint</Application>
  <PresentationFormat>Widescreen</PresentationFormat>
  <Paragraphs>446</Paragraphs>
  <Slides>66</Slides>
  <Notes>65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Liberation Sans</vt:lpstr>
      <vt:lpstr>Montserrat</vt:lpstr>
      <vt:lpstr>Roboto</vt:lpstr>
      <vt:lpstr>Roboto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Киптилов Никита Сергеевич</dc:creator>
  <cp:lastModifiedBy>Vladislav</cp:lastModifiedBy>
  <cp:revision>69</cp:revision>
  <dcterms:created xsi:type="dcterms:W3CDTF">2023-06-23T08:24:06Z</dcterms:created>
  <dcterms:modified xsi:type="dcterms:W3CDTF">2025-06-17T08:46:29Z</dcterms:modified>
</cp:coreProperties>
</file>